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A4A3A4"/>
          </p15:clr>
        </p15:guide>
        <p15:guide id="2" pos="13824">
          <p15:clr>
            <a:srgbClr val="A4A3A4"/>
          </p15:clr>
        </p15:guide>
      </p15:sldGuideLst>
    </p:ext>
    <p:ext uri="GoogleSlidesCustomDataVersion2">
      <go:slidesCustomData xmlns:go="http://customooxmlschemas.google.com/" r:id="rId8" roundtripDataSignature="AMtx7mgLm/D8vd3Ce2eQxOts3BU5oInk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7" name="Google Shape;47;p1:notes"/>
          <p:cNvSpPr/>
          <p:nvPr>
            <p:ph idx="2"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 name="Google Shape;48;p1:notes"/>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2:notes"/>
          <p:cNvSpPr txBox="1"/>
          <p:nvPr>
            <p:ph idx="1" type="body"/>
          </p:nvPr>
        </p:nvSpPr>
        <p:spPr>
          <a:xfrm>
            <a:off x="685800" y="4414838"/>
            <a:ext cx="5486400" cy="4184650"/>
          </a:xfrm>
          <a:prstGeom prst="rect">
            <a:avLst/>
          </a:prstGeom>
        </p:spPr>
        <p:txBody>
          <a:bodyPr anchorCtr="0" anchor="t" bIns="45700" lIns="91425" spcFirstLastPara="1" rIns="91425" wrap="square" tIns="45700">
            <a:noAutofit/>
          </a:bodyPr>
          <a:lstStyle/>
          <a:p>
            <a:pPr indent="0" lvl="0" marL="0" rtl="0" algn="l">
              <a:spcBef>
                <a:spcPts val="728"/>
              </a:spcBef>
              <a:spcAft>
                <a:spcPts val="0"/>
              </a:spcAft>
              <a:buNone/>
            </a:pPr>
            <a:r>
              <a:t/>
            </a:r>
            <a:endParaRPr/>
          </a:p>
        </p:txBody>
      </p:sp>
      <p:sp>
        <p:nvSpPr>
          <p:cNvPr id="55" name="Google Shape;55;p2:notes"/>
          <p:cNvSpPr/>
          <p:nvPr>
            <p:ph idx="2"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1" Type="http://schemas.openxmlformats.org/officeDocument/2006/relationships/image" Target="../media/image12.png"/><Relationship Id="rId10" Type="http://schemas.openxmlformats.org/officeDocument/2006/relationships/image" Target="../media/image5.png"/><Relationship Id="rId13" Type="http://schemas.openxmlformats.org/officeDocument/2006/relationships/image" Target="../media/image6.png"/><Relationship Id="rId12"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3.png"/><Relationship Id="rId4" Type="http://schemas.openxmlformats.org/officeDocument/2006/relationships/image" Target="../media/image2.png"/><Relationship Id="rId9" Type="http://schemas.openxmlformats.org/officeDocument/2006/relationships/image" Target="../media/image20.png"/><Relationship Id="rId15" Type="http://schemas.openxmlformats.org/officeDocument/2006/relationships/image" Target="../media/image8.png"/><Relationship Id="rId14" Type="http://schemas.openxmlformats.org/officeDocument/2006/relationships/image" Target="../media/image10.png"/><Relationship Id="rId17" Type="http://schemas.openxmlformats.org/officeDocument/2006/relationships/image" Target="../media/image16.png"/><Relationship Id="rId16" Type="http://schemas.openxmlformats.org/officeDocument/2006/relationships/image" Target="../media/image7.png"/><Relationship Id="rId5" Type="http://schemas.openxmlformats.org/officeDocument/2006/relationships/image" Target="../media/image15.png"/><Relationship Id="rId6" Type="http://schemas.openxmlformats.org/officeDocument/2006/relationships/image" Target="../media/image3.png"/><Relationship Id="rId18" Type="http://schemas.openxmlformats.org/officeDocument/2006/relationships/image" Target="../media/image21.png"/><Relationship Id="rId7" Type="http://schemas.openxmlformats.org/officeDocument/2006/relationships/image" Target="../media/image11.png"/><Relationship Id="rId8"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1"/>
          <p:cNvSpPr txBox="1"/>
          <p:nvPr/>
        </p:nvSpPr>
        <p:spPr>
          <a:xfrm>
            <a:off x="9296400" y="1410538"/>
            <a:ext cx="27352252" cy="3168291"/>
          </a:xfrm>
          <a:prstGeom prst="rect">
            <a:avLst/>
          </a:prstGeom>
          <a:noFill/>
          <a:ln>
            <a:noFill/>
          </a:ln>
        </p:spPr>
        <p:txBody>
          <a:bodyPr anchorCtr="0" anchor="t" bIns="44825" lIns="89675" spcFirstLastPara="1" rIns="89675" wrap="square" tIns="44825">
            <a:spAutoFit/>
          </a:bodyPr>
          <a:lstStyle/>
          <a:p>
            <a:pPr indent="0" lvl="0" marL="0" marR="0" rtl="0" algn="ctr">
              <a:lnSpc>
                <a:spcPct val="100000"/>
              </a:lnSpc>
              <a:spcBef>
                <a:spcPts val="0"/>
              </a:spcBef>
              <a:spcAft>
                <a:spcPts val="0"/>
              </a:spcAft>
              <a:buClr>
                <a:srgbClr val="000000"/>
              </a:buClr>
              <a:buSzPts val="8000"/>
              <a:buFont typeface="Arial"/>
              <a:buNone/>
            </a:pPr>
            <a:r>
              <a:rPr b="1" i="0" lang="en-US" sz="8000" u="none" cap="none" strike="noStrike">
                <a:solidFill>
                  <a:schemeClr val="dk1"/>
                </a:solidFill>
                <a:latin typeface="Calibri"/>
                <a:ea typeface="Calibri"/>
                <a:cs typeface="Calibri"/>
                <a:sym typeface="Calibri"/>
              </a:rPr>
              <a:t>Panther Shuttle App</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6600"/>
              <a:buFont typeface="Arial"/>
              <a:buNone/>
            </a:pPr>
            <a:r>
              <a:rPr b="1" i="0" lang="en-US" sz="6600" u="none" cap="none" strike="noStrike">
                <a:solidFill>
                  <a:schemeClr val="dk1"/>
                </a:solidFill>
                <a:latin typeface="Calibri"/>
                <a:ea typeface="Calibri"/>
                <a:cs typeface="Calibri"/>
                <a:sym typeface="Calibri"/>
              </a:rPr>
              <a:t>Joey Hilte – Chase Monigle – Tony Arrington – John Suo</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400"/>
              <a:buFont typeface="Arial"/>
              <a:buNone/>
            </a:pPr>
            <a:r>
              <a:rPr b="1" i="0" lang="en-US" sz="5400" u="none" cap="none" strike="noStrike">
                <a:solidFill>
                  <a:schemeClr val="dk1"/>
                </a:solidFill>
                <a:latin typeface="Calibri"/>
                <a:ea typeface="Calibri"/>
                <a:cs typeface="Calibri"/>
                <a:sym typeface="Calibri"/>
              </a:rPr>
              <a:t>Faculty Advisor(s): (their name/s), Dept. of ____, Florida Institute of Technology</a:t>
            </a:r>
            <a:endParaRPr b="1" i="0" sz="4800" u="none" cap="none" strike="noStrike">
              <a:solidFill>
                <a:schemeClr val="dk1"/>
              </a:solidFill>
              <a:latin typeface="Calibri"/>
              <a:ea typeface="Calibri"/>
              <a:cs typeface="Calibri"/>
              <a:sym typeface="Calibri"/>
            </a:endParaRPr>
          </a:p>
        </p:txBody>
      </p:sp>
      <p:sp>
        <p:nvSpPr>
          <p:cNvPr id="51" name="Google Shape;51;p1"/>
          <p:cNvSpPr txBox="1"/>
          <p:nvPr/>
        </p:nvSpPr>
        <p:spPr>
          <a:xfrm>
            <a:off x="8086727" y="7273927"/>
            <a:ext cx="184731" cy="169277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Calibri"/>
              <a:ea typeface="Calibri"/>
              <a:cs typeface="Calibri"/>
              <a:sym typeface="Calibri"/>
            </a:endParaRPr>
          </a:p>
        </p:txBody>
      </p:sp>
      <p:sp>
        <p:nvSpPr>
          <p:cNvPr id="52" name="Google Shape;52;p1"/>
          <p:cNvSpPr txBox="1"/>
          <p:nvPr/>
        </p:nvSpPr>
        <p:spPr>
          <a:xfrm>
            <a:off x="731520" y="7299825"/>
            <a:ext cx="42142500" cy="1865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7000"/>
              <a:buFont typeface="Arial"/>
              <a:buNone/>
            </a:pPr>
            <a:r>
              <a:rPr b="1" i="0" lang="en-US" sz="7000" u="none" cap="none" strike="noStrike">
                <a:solidFill>
                  <a:srgbClr val="760000"/>
                </a:solidFill>
                <a:latin typeface="Calibri"/>
                <a:ea typeface="Calibri"/>
                <a:cs typeface="Calibri"/>
                <a:sym typeface="Calibri"/>
              </a:rPr>
              <a:t>	</a:t>
            </a:r>
            <a:r>
              <a:rPr b="1" i="0" lang="en-US" sz="7200" u="sng" cap="none" strike="noStrike">
                <a:solidFill>
                  <a:srgbClr val="760000"/>
                </a:solidFill>
                <a:latin typeface="Calibri"/>
                <a:ea typeface="Calibri"/>
                <a:cs typeface="Calibri"/>
                <a:sym typeface="Calibri"/>
              </a:rPr>
              <a:t>INSTRUCTIONS</a:t>
            </a:r>
            <a:endParaRPr b="1" i="0" sz="7000" u="sng" cap="none" strike="noStrike">
              <a:solidFill>
                <a:srgbClr val="760000"/>
              </a:solidFill>
              <a:latin typeface="Calibri"/>
              <a:ea typeface="Calibri"/>
              <a:cs typeface="Calibri"/>
              <a:sym typeface="Calibri"/>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Do not use a color background</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Keep all content within the gold lines and blue and crimson bars (other than title block and icons)</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Do not change the size of the poster</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Please keep the text readable.  The only font allowed is “Calibri”. It is available on all Microsoft products . Minimum font size is 48 pts.</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The size is already set to exactly the print size. Please arrange and size all the images and text properly.</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Ensure that all images are at least 300 dpi</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The name of any faculty should be put in as “Dr. [First Name] [Middle Initial]. [Last Name], Dept. Of [name of department], [name of institution] </a:t>
            </a:r>
            <a:endParaRPr b="0" i="0" sz="1400" u="none" cap="none" strike="noStrike">
              <a:solidFill>
                <a:srgbClr val="000000"/>
              </a:solidFill>
              <a:latin typeface="Arial"/>
              <a:ea typeface="Arial"/>
              <a:cs typeface="Arial"/>
              <a:sym typeface="Arial"/>
            </a:endParaRPr>
          </a:p>
          <a:p>
            <a:pPr indent="-685800" lvl="0" marL="685800" marR="0" rtl="0" algn="l">
              <a:lnSpc>
                <a:spcPct val="100000"/>
              </a:lnSpc>
              <a:spcBef>
                <a:spcPts val="0"/>
              </a:spcBef>
              <a:spcAft>
                <a:spcPts val="0"/>
              </a:spcAft>
              <a:buClr>
                <a:schemeClr val="dk1"/>
              </a:buClr>
              <a:buSzPts val="4800"/>
              <a:buFont typeface="Arial"/>
              <a:buChar char="•"/>
            </a:pPr>
            <a:r>
              <a:rPr b="1" i="0" lang="en-US" sz="4800" u="none" cap="none" strike="noStrike">
                <a:solidFill>
                  <a:schemeClr val="dk1"/>
                </a:solidFill>
                <a:latin typeface="Calibri"/>
                <a:ea typeface="Calibri"/>
                <a:cs typeface="Calibri"/>
                <a:sym typeface="Calibri"/>
              </a:rPr>
              <a:t>Names of any sponsors, mentors, volunteers, helpers, etc. can be put in the acknowledgements section. Put in text only. Do not put in any additional logos in the poster other than the ones already in the template.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5600"/>
              <a:buFont typeface="Arial"/>
              <a:buNone/>
            </a:pPr>
            <a:r>
              <a:t/>
            </a:r>
            <a:endParaRPr b="1" i="1" sz="56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5600"/>
              <a:buFont typeface="Arial"/>
              <a:buNone/>
            </a:pPr>
            <a:r>
              <a:rPr b="1" i="1" lang="en-US" sz="5600" u="none" cap="none" strike="noStrike">
                <a:solidFill>
                  <a:schemeClr val="dk1"/>
                </a:solidFill>
                <a:latin typeface="Calibri"/>
                <a:ea typeface="Calibri"/>
                <a:cs typeface="Calibri"/>
                <a:sym typeface="Calibri"/>
              </a:rPr>
              <a:t>	</a:t>
            </a:r>
            <a:r>
              <a:rPr b="1" i="1" lang="en-US" sz="5600" u="sng" cap="none" strike="noStrike">
                <a:solidFill>
                  <a:schemeClr val="dk1"/>
                </a:solidFill>
                <a:latin typeface="Calibri"/>
                <a:ea typeface="Calibri"/>
                <a:cs typeface="Calibri"/>
                <a:sym typeface="Calibri"/>
              </a:rPr>
              <a:t>Your Poster file should be named as follows</a:t>
            </a:r>
            <a:r>
              <a:rPr b="1" i="0" lang="en-US" sz="56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5600"/>
              <a:buFont typeface="Arial"/>
              <a:buNone/>
            </a:pPr>
            <a:r>
              <a:rPr b="1" i="0" lang="en-US" sz="5600" u="none" cap="none" strike="noStrike">
                <a:solidFill>
                  <a:schemeClr val="dk1"/>
                </a:solidFill>
                <a:latin typeface="Calibri"/>
                <a:ea typeface="Calibri"/>
                <a:cs typeface="Calibri"/>
                <a:sym typeface="Calibri"/>
              </a:rPr>
              <a:t>	SHOWCASE_SPRING2024_POSTER_CAPSTONE MAJOR_YOURTEAMNAME*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5600"/>
              <a:buFont typeface="Arial"/>
              <a:buNone/>
            </a:pPr>
            <a:r>
              <a:rPr b="1" i="0" lang="en-US" sz="5600" u="none" cap="none" strike="noStrike">
                <a:solidFill>
                  <a:schemeClr val="dk1"/>
                </a:solidFill>
                <a:latin typeface="Calibri"/>
                <a:ea typeface="Calibri"/>
                <a:cs typeface="Calibri"/>
                <a:sym typeface="Calibri"/>
              </a:rPr>
              <a:t>	(</a:t>
            </a:r>
            <a:r>
              <a:rPr b="1" i="0" lang="en-US" sz="5600" u="sng" cap="none" strike="noStrike">
                <a:solidFill>
                  <a:schemeClr val="dk1"/>
                </a:solidFill>
                <a:latin typeface="Calibri"/>
                <a:ea typeface="Calibri"/>
                <a:cs typeface="Calibri"/>
                <a:sym typeface="Calibri"/>
              </a:rPr>
              <a:t>Example:</a:t>
            </a:r>
            <a:r>
              <a:rPr b="1" i="0" lang="en-US" sz="5600" u="none" cap="none" strike="noStrike">
                <a:solidFill>
                  <a:schemeClr val="dk1"/>
                </a:solidFill>
                <a:latin typeface="Calibri"/>
                <a:ea typeface="Calibri"/>
                <a:cs typeface="Calibri"/>
                <a:sym typeface="Calibri"/>
              </a:rPr>
              <a:t> SHOWCASE_SPRING2024_POSTER_ME_SUNNUCLEAR)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5600"/>
              <a:buFont typeface="Arial"/>
              <a:buNone/>
            </a:pPr>
            <a:r>
              <a:rPr b="1" i="0" lang="en-US" sz="5600" u="none" cap="none" strike="noStrike">
                <a:solidFill>
                  <a:schemeClr val="dk1"/>
                </a:solidFill>
                <a:latin typeface="Calibri"/>
                <a:ea typeface="Calibri"/>
                <a:cs typeface="Calibri"/>
                <a:sym typeface="Calibri"/>
              </a:rPr>
              <a:t>	Note: The project name should be exactly as the registered project name.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5600"/>
              <a:buFont typeface="Arial"/>
              <a:buNone/>
            </a:pPr>
            <a:r>
              <a:rPr b="1" i="0" lang="en-US" sz="5600" u="none" cap="none" strike="noStrike">
                <a:solidFill>
                  <a:schemeClr val="dk1"/>
                </a:solidFill>
                <a:latin typeface="Calibri"/>
                <a:ea typeface="Calibri"/>
                <a:cs typeface="Calibri"/>
                <a:sym typeface="Calibri"/>
              </a:rPr>
              <a:t>	*If this is an individual project, please place the title of your project instead of the team name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4800"/>
              <a:buFont typeface="Arial"/>
              <a:buNone/>
            </a:pPr>
            <a:r>
              <a:t/>
            </a:r>
            <a:endParaRPr b="0" i="0" sz="4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5600"/>
              <a:buFont typeface="Arial"/>
              <a:buNone/>
            </a:pPr>
            <a:r>
              <a:rPr b="0" i="0" lang="en-US" sz="5600" u="none" cap="none" strike="noStrike">
                <a:solidFill>
                  <a:schemeClr val="dk1"/>
                </a:solidFill>
                <a:latin typeface="Calibri"/>
                <a:ea typeface="Calibri"/>
                <a:cs typeface="Calibri"/>
                <a:sym typeface="Calibri"/>
              </a:rPr>
              <a:t>	</a:t>
            </a:r>
            <a:endParaRPr b="1" i="1" sz="72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7200"/>
              <a:buFont typeface="Arial"/>
              <a:buNone/>
            </a:pPr>
            <a:r>
              <a:rPr b="1" i="1" lang="en-US" sz="7200" u="none" cap="none" strike="noStrike">
                <a:solidFill>
                  <a:srgbClr val="FF0000"/>
                </a:solidFill>
                <a:latin typeface="Calibri"/>
                <a:ea typeface="Calibri"/>
                <a:cs typeface="Calibri"/>
                <a:sym typeface="Calibri"/>
              </a:rPr>
              <a:t>Please follow all instructions above.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7200"/>
              <a:buFont typeface="Arial"/>
              <a:buNone/>
            </a:pPr>
            <a:r>
              <a:rPr b="1" i="1" lang="en-US" sz="7200" u="none" cap="none" strike="noStrike">
                <a:solidFill>
                  <a:srgbClr val="FF0000"/>
                </a:solidFill>
                <a:latin typeface="Calibri"/>
                <a:ea typeface="Calibri"/>
                <a:cs typeface="Calibri"/>
                <a:sym typeface="Calibri"/>
              </a:rPr>
              <a:t>The submission may be rejected if the formatting guidelines are violated or the file is not properly named.</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400"/>
              <a:buFont typeface="Arial"/>
              <a:buNone/>
            </a:pPr>
            <a:r>
              <a:rPr b="1" i="0" lang="en-US" sz="10400" u="none" cap="none" strike="noStrike">
                <a:solidFill>
                  <a:schemeClr val="dk1"/>
                </a:solidFill>
                <a:latin typeface="Calibri"/>
                <a:ea typeface="Calibri"/>
                <a:cs typeface="Calibri"/>
                <a:sym typeface="Calibri"/>
              </a:rPr>
              <a:t>	</a:t>
            </a:r>
            <a:r>
              <a:rPr b="1" i="0" lang="en-US" sz="7200" u="none" cap="none" strike="noStrike">
                <a:solidFill>
                  <a:schemeClr val="dk1"/>
                </a:solidFill>
                <a:latin typeface="Calibri"/>
                <a:ea typeface="Calibri"/>
                <a:cs typeface="Calibri"/>
                <a:sym typeface="Calibri"/>
              </a:rPr>
              <a:t>**delete this text box**</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6" name="Shape 56"/>
        <p:cNvGrpSpPr/>
        <p:nvPr/>
      </p:nvGrpSpPr>
      <p:grpSpPr>
        <a:xfrm>
          <a:off x="0" y="0"/>
          <a:ext cx="0" cy="0"/>
          <a:chOff x="0" y="0"/>
          <a:chExt cx="0" cy="0"/>
        </a:xfrm>
      </p:grpSpPr>
      <p:sp>
        <p:nvSpPr>
          <p:cNvPr id="57" name="Google Shape;57;p2"/>
          <p:cNvSpPr/>
          <p:nvPr/>
        </p:nvSpPr>
        <p:spPr>
          <a:xfrm>
            <a:off x="1825043" y="23130320"/>
            <a:ext cx="9911482" cy="13878346"/>
          </a:xfrm>
          <a:prstGeom prst="rect">
            <a:avLst/>
          </a:prstGeom>
          <a:solidFill>
            <a:srgbClr val="C9C9C9"/>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58" name="Google Shape;58;p2"/>
          <p:cNvSpPr txBox="1"/>
          <p:nvPr/>
        </p:nvSpPr>
        <p:spPr>
          <a:xfrm>
            <a:off x="10277490" y="968383"/>
            <a:ext cx="26080937" cy="507831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5000"/>
              <a:buFont typeface="Arial"/>
              <a:buNone/>
            </a:pPr>
            <a:r>
              <a:rPr b="1" i="0" lang="en-US" sz="15000" u="none" cap="none" strike="noStrike">
                <a:solidFill>
                  <a:srgbClr val="000000"/>
                </a:solidFill>
                <a:latin typeface="Calibri"/>
                <a:ea typeface="Calibri"/>
                <a:cs typeface="Calibri"/>
                <a:sym typeface="Calibri"/>
              </a:rPr>
              <a:t>Panther Shuttle App</a:t>
            </a:r>
            <a:endParaRPr b="0" i="0" sz="15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6600"/>
              <a:buFont typeface="Arial"/>
              <a:buNone/>
            </a:pPr>
            <a:r>
              <a:rPr b="1" i="0" lang="en-US" sz="6600" u="none" cap="none" strike="noStrike">
                <a:solidFill>
                  <a:srgbClr val="000000"/>
                </a:solidFill>
                <a:latin typeface="Calibri"/>
                <a:ea typeface="Calibri"/>
                <a:cs typeface="Calibri"/>
                <a:sym typeface="Calibri"/>
              </a:rPr>
              <a:t>Joey Hilte – Chase Monigle – Tony Arrington – Jonathan Suo</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Faculty Advisor: Dr. Khaled Slhoub, Dept. of Electrical Engineering and Computer Science  Florida Institute of Technology</a:t>
            </a:r>
            <a:endParaRPr b="1" i="0" sz="4800" u="none" cap="none" strike="noStrike">
              <a:solidFill>
                <a:srgbClr val="000000"/>
              </a:solidFill>
              <a:latin typeface="Calibri"/>
              <a:ea typeface="Calibri"/>
              <a:cs typeface="Calibri"/>
              <a:sym typeface="Calibri"/>
            </a:endParaRPr>
          </a:p>
        </p:txBody>
      </p:sp>
      <p:sp>
        <p:nvSpPr>
          <p:cNvPr id="59" name="Google Shape;59;p2"/>
          <p:cNvSpPr txBox="1"/>
          <p:nvPr/>
        </p:nvSpPr>
        <p:spPr>
          <a:xfrm>
            <a:off x="1285878" y="7282273"/>
            <a:ext cx="9921875" cy="1446550"/>
          </a:xfrm>
          <a:prstGeom prst="rect">
            <a:avLst/>
          </a:prstGeom>
          <a:solidFill>
            <a:srgbClr val="E3E3E3"/>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INTRODUCTION</a:t>
            </a:r>
            <a:endParaRPr/>
          </a:p>
        </p:txBody>
      </p:sp>
      <p:sp>
        <p:nvSpPr>
          <p:cNvPr id="60" name="Google Shape;60;p2"/>
          <p:cNvSpPr txBox="1"/>
          <p:nvPr/>
        </p:nvSpPr>
        <p:spPr>
          <a:xfrm>
            <a:off x="1828799" y="21032600"/>
            <a:ext cx="9998073" cy="1446550"/>
          </a:xfrm>
          <a:prstGeom prst="rect">
            <a:avLst/>
          </a:prstGeom>
          <a:solidFill>
            <a:srgbClr val="E4E4E4"/>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Use Case Diagram </a:t>
            </a:r>
            <a:endParaRPr/>
          </a:p>
        </p:txBody>
      </p:sp>
      <p:sp>
        <p:nvSpPr>
          <p:cNvPr id="61" name="Google Shape;61;p2"/>
          <p:cNvSpPr txBox="1"/>
          <p:nvPr/>
        </p:nvSpPr>
        <p:spPr>
          <a:xfrm>
            <a:off x="13812059" y="7286623"/>
            <a:ext cx="12712649" cy="1446550"/>
          </a:xfrm>
          <a:prstGeom prst="rect">
            <a:avLst/>
          </a:prstGeom>
          <a:solidFill>
            <a:srgbClr val="E4E4E4"/>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SYSTEM ARCHITECTURE</a:t>
            </a:r>
            <a:endParaRPr/>
          </a:p>
        </p:txBody>
      </p:sp>
      <p:sp>
        <p:nvSpPr>
          <p:cNvPr id="62" name="Google Shape;62;p2"/>
          <p:cNvSpPr txBox="1"/>
          <p:nvPr/>
        </p:nvSpPr>
        <p:spPr>
          <a:xfrm>
            <a:off x="14451811" y="24993529"/>
            <a:ext cx="12102949" cy="1446550"/>
          </a:xfrm>
          <a:prstGeom prst="rect">
            <a:avLst/>
          </a:prstGeom>
          <a:solidFill>
            <a:srgbClr val="E4E4E4"/>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System Workflow </a:t>
            </a:r>
            <a:endParaRPr/>
          </a:p>
        </p:txBody>
      </p:sp>
      <p:sp>
        <p:nvSpPr>
          <p:cNvPr id="63" name="Google Shape;63;p2"/>
          <p:cNvSpPr txBox="1"/>
          <p:nvPr/>
        </p:nvSpPr>
        <p:spPr>
          <a:xfrm>
            <a:off x="13826713" y="31103299"/>
            <a:ext cx="27813000" cy="1446550"/>
          </a:xfrm>
          <a:prstGeom prst="rect">
            <a:avLst/>
          </a:prstGeom>
          <a:solidFill>
            <a:srgbClr val="E4E4E4"/>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CONCLUSION</a:t>
            </a:r>
            <a:endParaRPr/>
          </a:p>
        </p:txBody>
      </p:sp>
      <p:sp>
        <p:nvSpPr>
          <p:cNvPr id="64" name="Google Shape;64;p2"/>
          <p:cNvSpPr txBox="1"/>
          <p:nvPr/>
        </p:nvSpPr>
        <p:spPr>
          <a:xfrm>
            <a:off x="28670101" y="7268925"/>
            <a:ext cx="13036698" cy="1446550"/>
          </a:xfrm>
          <a:prstGeom prst="rect">
            <a:avLst/>
          </a:prstGeom>
          <a:solidFill>
            <a:srgbClr val="E4E4E4"/>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MOBILE APP INTERFACE</a:t>
            </a:r>
            <a:endParaRPr/>
          </a:p>
        </p:txBody>
      </p:sp>
      <p:sp>
        <p:nvSpPr>
          <p:cNvPr id="65" name="Google Shape;65;p2"/>
          <p:cNvSpPr txBox="1"/>
          <p:nvPr/>
        </p:nvSpPr>
        <p:spPr>
          <a:xfrm>
            <a:off x="28701826" y="21032600"/>
            <a:ext cx="13036800" cy="1446900"/>
          </a:xfrm>
          <a:prstGeom prst="rect">
            <a:avLst/>
          </a:prstGeom>
          <a:solidFill>
            <a:srgbClr val="E4E4E4"/>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8800" u="none" cap="none" strike="noStrike">
                <a:solidFill>
                  <a:srgbClr val="000000"/>
                </a:solidFill>
                <a:latin typeface="Calibri"/>
                <a:ea typeface="Calibri"/>
                <a:cs typeface="Calibri"/>
                <a:sym typeface="Calibri"/>
              </a:rPr>
              <a:t>KEY FEATURES</a:t>
            </a:r>
            <a:endParaRPr/>
          </a:p>
        </p:txBody>
      </p:sp>
      <p:cxnSp>
        <p:nvCxnSpPr>
          <p:cNvPr id="66" name="Google Shape;66;p2"/>
          <p:cNvCxnSpPr/>
          <p:nvPr/>
        </p:nvCxnSpPr>
        <p:spPr>
          <a:xfrm>
            <a:off x="12487275" y="7268925"/>
            <a:ext cx="0" cy="29972000"/>
          </a:xfrm>
          <a:prstGeom prst="straightConnector1">
            <a:avLst/>
          </a:prstGeom>
          <a:noFill/>
          <a:ln cap="flat" cmpd="sng" w="53975">
            <a:solidFill>
              <a:schemeClr val="dk1"/>
            </a:solidFill>
            <a:prstDash val="dash"/>
            <a:round/>
            <a:headEnd len="sm" w="sm" type="none"/>
            <a:tailEnd len="sm" w="sm" type="none"/>
          </a:ln>
        </p:spPr>
      </p:cxnSp>
      <p:cxnSp>
        <p:nvCxnSpPr>
          <p:cNvPr id="67" name="Google Shape;67;p2"/>
          <p:cNvCxnSpPr/>
          <p:nvPr/>
        </p:nvCxnSpPr>
        <p:spPr>
          <a:xfrm>
            <a:off x="27457550" y="7268925"/>
            <a:ext cx="0" cy="21590000"/>
          </a:xfrm>
          <a:prstGeom prst="straightConnector1">
            <a:avLst/>
          </a:prstGeom>
          <a:noFill/>
          <a:ln cap="flat" cmpd="sng" w="53975">
            <a:solidFill>
              <a:schemeClr val="dk1"/>
            </a:solidFill>
            <a:prstDash val="dash"/>
            <a:round/>
            <a:headEnd len="sm" w="sm" type="none"/>
            <a:tailEnd len="sm" w="sm" type="none"/>
          </a:ln>
        </p:spPr>
      </p:cxnSp>
      <p:sp>
        <p:nvSpPr>
          <p:cNvPr id="68" name="Google Shape;68;p2"/>
          <p:cNvSpPr txBox="1"/>
          <p:nvPr/>
        </p:nvSpPr>
        <p:spPr>
          <a:xfrm>
            <a:off x="1557346" y="9598428"/>
            <a:ext cx="10658461" cy="1089529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Florida Tech students rely on the campus shuttle system to travel between dorms, classrooms, and nearby housing areas. However, existing tools do not provide reliable real-time tracking or notifications about delays.</a:t>
            </a:r>
            <a:endParaRPr/>
          </a:p>
          <a:p>
            <a:pPr indent="0" lvl="0" marL="0" marR="0" rtl="0" algn="l">
              <a:lnSpc>
                <a:spcPct val="100000"/>
              </a:lnSpc>
              <a:spcBef>
                <a:spcPts val="0"/>
              </a:spcBef>
              <a:spcAft>
                <a:spcPts val="0"/>
              </a:spcAft>
              <a:buNone/>
            </a:pPr>
            <a:r>
              <a:t/>
            </a:r>
            <a:endParaRPr b="1" i="0" sz="5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The Panther Shuttle App provides students with live shuttle locations, schedules, and alerts to improve campus transportation and reduce wait times.</a:t>
            </a:r>
            <a:endParaRPr/>
          </a:p>
        </p:txBody>
      </p:sp>
      <p:sp>
        <p:nvSpPr>
          <p:cNvPr id="69" name="Google Shape;69;p2"/>
          <p:cNvSpPr txBox="1"/>
          <p:nvPr/>
        </p:nvSpPr>
        <p:spPr>
          <a:xfrm>
            <a:off x="30462833" y="23285996"/>
            <a:ext cx="7876200" cy="98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800" u="none" cap="none" strike="noStrike">
                <a:solidFill>
                  <a:srgbClr val="000000"/>
                </a:solidFill>
                <a:latin typeface="Calibri"/>
                <a:ea typeface="Calibri"/>
                <a:cs typeface="Calibri"/>
                <a:sym typeface="Calibri"/>
              </a:rPr>
              <a:t>Estimated Arrival Times</a:t>
            </a:r>
            <a:endParaRPr/>
          </a:p>
        </p:txBody>
      </p:sp>
      <p:sp>
        <p:nvSpPr>
          <p:cNvPr id="70" name="Google Shape;70;p2"/>
          <p:cNvSpPr txBox="1"/>
          <p:nvPr/>
        </p:nvSpPr>
        <p:spPr>
          <a:xfrm>
            <a:off x="30645414" y="28466335"/>
            <a:ext cx="6579600" cy="98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800" u="none" cap="none" strike="noStrike">
                <a:solidFill>
                  <a:srgbClr val="000000"/>
                </a:solidFill>
                <a:latin typeface="Calibri"/>
                <a:ea typeface="Calibri"/>
                <a:cs typeface="Calibri"/>
                <a:sym typeface="Calibri"/>
              </a:rPr>
              <a:t>Shuttle Schedule </a:t>
            </a:r>
            <a:endParaRPr/>
          </a:p>
        </p:txBody>
      </p:sp>
      <p:sp>
        <p:nvSpPr>
          <p:cNvPr id="71" name="Google Shape;71;p2"/>
          <p:cNvSpPr txBox="1"/>
          <p:nvPr/>
        </p:nvSpPr>
        <p:spPr>
          <a:xfrm>
            <a:off x="30591476" y="25898550"/>
            <a:ext cx="6579600" cy="98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800" u="none" cap="none" strike="noStrike">
                <a:solidFill>
                  <a:srgbClr val="000000"/>
                </a:solidFill>
                <a:latin typeface="Calibri"/>
                <a:ea typeface="Calibri"/>
                <a:cs typeface="Calibri"/>
                <a:sym typeface="Calibri"/>
              </a:rPr>
              <a:t>Live Shuttle Location</a:t>
            </a:r>
            <a:endParaRPr/>
          </a:p>
        </p:txBody>
      </p:sp>
      <p:sp>
        <p:nvSpPr>
          <p:cNvPr id="72" name="Google Shape;72;p2"/>
          <p:cNvSpPr txBox="1"/>
          <p:nvPr/>
        </p:nvSpPr>
        <p:spPr>
          <a:xfrm>
            <a:off x="30645414" y="27152980"/>
            <a:ext cx="5526300" cy="98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800" u="none" cap="none" strike="noStrike">
                <a:solidFill>
                  <a:srgbClr val="000000"/>
                </a:solidFill>
                <a:latin typeface="Calibri"/>
                <a:ea typeface="Calibri"/>
                <a:cs typeface="Calibri"/>
                <a:sym typeface="Calibri"/>
              </a:rPr>
              <a:t>Delay Alerts</a:t>
            </a:r>
            <a:endParaRPr/>
          </a:p>
        </p:txBody>
      </p:sp>
      <p:sp>
        <p:nvSpPr>
          <p:cNvPr id="73" name="Google Shape;73;p2"/>
          <p:cNvSpPr txBox="1"/>
          <p:nvPr/>
        </p:nvSpPr>
        <p:spPr>
          <a:xfrm>
            <a:off x="30591476" y="24563327"/>
            <a:ext cx="6016200" cy="98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800" u="none" cap="none" strike="noStrike">
                <a:solidFill>
                  <a:srgbClr val="000000"/>
                </a:solidFill>
                <a:latin typeface="Calibri"/>
                <a:ea typeface="Calibri"/>
                <a:cs typeface="Calibri"/>
                <a:sym typeface="Calibri"/>
              </a:rPr>
              <a:t>Shuttle Route Map</a:t>
            </a:r>
            <a:endParaRPr/>
          </a:p>
        </p:txBody>
      </p:sp>
      <p:pic>
        <p:nvPicPr>
          <p:cNvPr id="74" name="Google Shape;74;p2"/>
          <p:cNvPicPr preferRelativeResize="0"/>
          <p:nvPr/>
        </p:nvPicPr>
        <p:blipFill rotWithShape="1">
          <a:blip r:embed="rId3">
            <a:alphaModFix/>
          </a:blip>
          <a:srcRect b="44596" l="0" r="0" t="6999"/>
          <a:stretch/>
        </p:blipFill>
        <p:spPr>
          <a:xfrm>
            <a:off x="28053100" y="8994797"/>
            <a:ext cx="14680350" cy="11758491"/>
          </a:xfrm>
          <a:prstGeom prst="rect">
            <a:avLst/>
          </a:prstGeom>
          <a:noFill/>
          <a:ln>
            <a:noFill/>
          </a:ln>
        </p:spPr>
      </p:pic>
      <p:sp>
        <p:nvSpPr>
          <p:cNvPr id="75" name="Google Shape;75;p2"/>
          <p:cNvSpPr txBox="1"/>
          <p:nvPr/>
        </p:nvSpPr>
        <p:spPr>
          <a:xfrm>
            <a:off x="37988983" y="23514564"/>
            <a:ext cx="3682500" cy="923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Home Page</a:t>
            </a:r>
            <a:endParaRPr/>
          </a:p>
        </p:txBody>
      </p:sp>
      <p:sp>
        <p:nvSpPr>
          <p:cNvPr id="76" name="Google Shape;76;p2"/>
          <p:cNvSpPr txBox="1"/>
          <p:nvPr/>
        </p:nvSpPr>
        <p:spPr>
          <a:xfrm>
            <a:off x="13725301" y="32796612"/>
            <a:ext cx="31994697" cy="58169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The Panther Shuttle App helps Florida Tech students:</a:t>
            </a:r>
            <a:endParaRPr/>
          </a:p>
          <a:p>
            <a:pPr indent="-685800" lvl="0" marL="685800" marR="0" rtl="0" algn="l">
              <a:lnSpc>
                <a:spcPct val="100000"/>
              </a:lnSpc>
              <a:spcBef>
                <a:spcPts val="0"/>
              </a:spcBef>
              <a:spcAft>
                <a:spcPts val="0"/>
              </a:spcAft>
              <a:buClr>
                <a:srgbClr val="760000"/>
              </a:buClr>
              <a:buSzPts val="5400"/>
              <a:buFont typeface="Arial"/>
              <a:buChar char="•"/>
            </a:pPr>
            <a:r>
              <a:rPr b="1" i="0" lang="en-US" sz="5400" u="none" cap="none" strike="noStrike">
                <a:solidFill>
                  <a:srgbClr val="000000"/>
                </a:solidFill>
                <a:latin typeface="Calibri"/>
                <a:ea typeface="Calibri"/>
                <a:cs typeface="Calibri"/>
                <a:sym typeface="Calibri"/>
              </a:rPr>
              <a:t>easily track campus transportation</a:t>
            </a:r>
            <a:endParaRPr/>
          </a:p>
          <a:p>
            <a:pPr indent="-685800" lvl="0" marL="685800" marR="0" rtl="0" algn="l">
              <a:lnSpc>
                <a:spcPct val="100000"/>
              </a:lnSpc>
              <a:spcBef>
                <a:spcPts val="0"/>
              </a:spcBef>
              <a:spcAft>
                <a:spcPts val="0"/>
              </a:spcAft>
              <a:buClr>
                <a:srgbClr val="760000"/>
              </a:buClr>
              <a:buSzPts val="5400"/>
              <a:buFont typeface="Arial"/>
              <a:buChar char="•"/>
            </a:pPr>
            <a:r>
              <a:rPr b="1" i="0" lang="en-US" sz="5400" u="none" cap="none" strike="noStrike">
                <a:solidFill>
                  <a:srgbClr val="000000"/>
                </a:solidFill>
                <a:latin typeface="Calibri"/>
                <a:ea typeface="Calibri"/>
                <a:cs typeface="Calibri"/>
                <a:sym typeface="Calibri"/>
              </a:rPr>
              <a:t>Uses real-time GPS tracking for accurate shuttle locations</a:t>
            </a:r>
            <a:endParaRPr/>
          </a:p>
          <a:p>
            <a:pPr indent="-685800" lvl="0" marL="685800" marR="0" rtl="0" algn="l">
              <a:lnSpc>
                <a:spcPct val="100000"/>
              </a:lnSpc>
              <a:spcBef>
                <a:spcPts val="0"/>
              </a:spcBef>
              <a:spcAft>
                <a:spcPts val="0"/>
              </a:spcAft>
              <a:buClr>
                <a:srgbClr val="760000"/>
              </a:buClr>
              <a:buSzPts val="5400"/>
              <a:buFont typeface="Arial"/>
              <a:buChar char="•"/>
            </a:pPr>
            <a:r>
              <a:rPr b="1" i="0" lang="en-US" sz="5400" u="none" cap="none" strike="noStrike">
                <a:solidFill>
                  <a:srgbClr val="000000"/>
                </a:solidFill>
                <a:latin typeface="Calibri"/>
                <a:ea typeface="Calibri"/>
                <a:cs typeface="Calibri"/>
                <a:sym typeface="Calibri"/>
              </a:rPr>
              <a:t>Integrates schedule data for better planning</a:t>
            </a:r>
            <a:endParaRPr/>
          </a:p>
          <a:p>
            <a:pPr indent="-685800" lvl="0" marL="685800" marR="0" rtl="0" algn="l">
              <a:lnSpc>
                <a:spcPct val="100000"/>
              </a:lnSpc>
              <a:spcBef>
                <a:spcPts val="0"/>
              </a:spcBef>
              <a:spcAft>
                <a:spcPts val="0"/>
              </a:spcAft>
              <a:buClr>
                <a:srgbClr val="760000"/>
              </a:buClr>
              <a:buSzPts val="5400"/>
              <a:buFont typeface="Arial"/>
              <a:buChar char="•"/>
            </a:pPr>
            <a:r>
              <a:rPr b="1" i="0" lang="en-US" sz="5400" u="none" cap="none" strike="noStrike">
                <a:solidFill>
                  <a:srgbClr val="000000"/>
                </a:solidFill>
                <a:latin typeface="Calibri"/>
                <a:ea typeface="Calibri"/>
                <a:cs typeface="Calibri"/>
                <a:sym typeface="Calibri"/>
              </a:rPr>
              <a:t>Provides automated notifications for updates and alerts</a:t>
            </a:r>
            <a:endParaRPr/>
          </a:p>
          <a:p>
            <a:pPr indent="-685800" lvl="0" marL="685800" marR="0" rtl="0" algn="l">
              <a:lnSpc>
                <a:spcPct val="100000"/>
              </a:lnSpc>
              <a:spcBef>
                <a:spcPts val="0"/>
              </a:spcBef>
              <a:spcAft>
                <a:spcPts val="0"/>
              </a:spcAft>
              <a:buClr>
                <a:srgbClr val="760000"/>
              </a:buClr>
              <a:buSzPts val="5400"/>
              <a:buFont typeface="Arial"/>
              <a:buChar char="•"/>
            </a:pPr>
            <a:r>
              <a:rPr b="1" i="0" lang="en-US" sz="5400" u="none" cap="none" strike="noStrike">
                <a:solidFill>
                  <a:srgbClr val="000000"/>
                </a:solidFill>
                <a:latin typeface="Calibri"/>
                <a:ea typeface="Calibri"/>
                <a:cs typeface="Calibri"/>
                <a:sym typeface="Calibri"/>
              </a:rPr>
              <a:t>Improves overall accessibility and convenience for users</a:t>
            </a:r>
            <a:endParaRPr/>
          </a:p>
          <a:p>
            <a:pPr indent="0" lvl="0" marL="0" marR="0" rtl="0" algn="l">
              <a:lnSpc>
                <a:spcPct val="100000"/>
              </a:lnSpc>
              <a:spcBef>
                <a:spcPts val="0"/>
              </a:spcBef>
              <a:spcAft>
                <a:spcPts val="0"/>
              </a:spcAft>
              <a:buNone/>
            </a:pPr>
            <a:r>
              <a:t/>
            </a:r>
            <a:endParaRPr b="0" i="0" sz="4800" u="none" cap="none" strike="noStrike">
              <a:solidFill>
                <a:srgbClr val="000000"/>
              </a:solidFill>
              <a:latin typeface="Calibri"/>
              <a:ea typeface="Calibri"/>
              <a:cs typeface="Calibri"/>
              <a:sym typeface="Calibri"/>
            </a:endParaRPr>
          </a:p>
        </p:txBody>
      </p:sp>
      <p:sp>
        <p:nvSpPr>
          <p:cNvPr id="77" name="Google Shape;77;p2"/>
          <p:cNvSpPr txBox="1"/>
          <p:nvPr/>
        </p:nvSpPr>
        <p:spPr>
          <a:xfrm>
            <a:off x="12739920" y="29137203"/>
            <a:ext cx="3682455" cy="175432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Drivers </a:t>
            </a:r>
            <a:endParaRPr/>
          </a:p>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Phone</a:t>
            </a:r>
            <a:endParaRPr/>
          </a:p>
        </p:txBody>
      </p:sp>
      <p:sp>
        <p:nvSpPr>
          <p:cNvPr id="78" name="Google Shape;78;p2"/>
          <p:cNvSpPr/>
          <p:nvPr/>
        </p:nvSpPr>
        <p:spPr>
          <a:xfrm>
            <a:off x="16076078" y="27640103"/>
            <a:ext cx="841253" cy="946014"/>
          </a:xfrm>
          <a:prstGeom prst="rightArrow">
            <a:avLst>
              <a:gd fmla="val 50000" name="adj1"/>
              <a:gd fmla="val 50000" name="adj2"/>
            </a:avLst>
          </a:prstGeom>
          <a:solidFill>
            <a:schemeClr val="dk2"/>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79" name="Google Shape;79;p2"/>
          <p:cNvSpPr txBox="1"/>
          <p:nvPr/>
        </p:nvSpPr>
        <p:spPr>
          <a:xfrm>
            <a:off x="16606261" y="29193812"/>
            <a:ext cx="3314684" cy="175432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Backend</a:t>
            </a:r>
            <a:endParaRPr/>
          </a:p>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API</a:t>
            </a:r>
            <a:endParaRPr/>
          </a:p>
        </p:txBody>
      </p:sp>
      <p:sp>
        <p:nvSpPr>
          <p:cNvPr id="80" name="Google Shape;80;p2"/>
          <p:cNvSpPr/>
          <p:nvPr/>
        </p:nvSpPr>
        <p:spPr>
          <a:xfrm>
            <a:off x="19555451" y="27640103"/>
            <a:ext cx="841253" cy="946014"/>
          </a:xfrm>
          <a:prstGeom prst="rightArrow">
            <a:avLst>
              <a:gd fmla="val 50000" name="adj1"/>
              <a:gd fmla="val 50000" name="adj2"/>
            </a:avLst>
          </a:prstGeom>
          <a:solidFill>
            <a:schemeClr val="dk2"/>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81" name="Google Shape;81;p2"/>
          <p:cNvSpPr txBox="1"/>
          <p:nvPr/>
        </p:nvSpPr>
        <p:spPr>
          <a:xfrm>
            <a:off x="19948079" y="29192330"/>
            <a:ext cx="3682455" cy="175432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Google</a:t>
            </a:r>
            <a:endParaRPr/>
          </a:p>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API</a:t>
            </a:r>
            <a:endParaRPr/>
          </a:p>
        </p:txBody>
      </p:sp>
      <p:sp>
        <p:nvSpPr>
          <p:cNvPr id="82" name="Google Shape;82;p2"/>
          <p:cNvSpPr txBox="1"/>
          <p:nvPr/>
        </p:nvSpPr>
        <p:spPr>
          <a:xfrm>
            <a:off x="23873772" y="29341752"/>
            <a:ext cx="3235395" cy="175432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Student </a:t>
            </a:r>
            <a:endParaRPr/>
          </a:p>
          <a:p>
            <a:pPr indent="0" lvl="0" marL="0" marR="0" rtl="0" algn="ctr">
              <a:lnSpc>
                <a:spcPct val="100000"/>
              </a:lnSpc>
              <a:spcBef>
                <a:spcPts val="0"/>
              </a:spcBef>
              <a:spcAft>
                <a:spcPts val="0"/>
              </a:spcAft>
              <a:buNone/>
            </a:pPr>
            <a:r>
              <a:rPr b="1" i="0" lang="en-US" sz="5400" u="none" cap="none" strike="noStrike">
                <a:solidFill>
                  <a:srgbClr val="000000"/>
                </a:solidFill>
                <a:latin typeface="Calibri"/>
                <a:ea typeface="Calibri"/>
                <a:cs typeface="Calibri"/>
                <a:sym typeface="Calibri"/>
              </a:rPr>
              <a:t>Phone</a:t>
            </a:r>
            <a:endParaRPr/>
          </a:p>
        </p:txBody>
      </p:sp>
      <p:sp>
        <p:nvSpPr>
          <p:cNvPr id="83" name="Google Shape;83;p2"/>
          <p:cNvSpPr/>
          <p:nvPr/>
        </p:nvSpPr>
        <p:spPr>
          <a:xfrm>
            <a:off x="23310932" y="27519079"/>
            <a:ext cx="841253" cy="946014"/>
          </a:xfrm>
          <a:prstGeom prst="rightArrow">
            <a:avLst>
              <a:gd fmla="val 50000" name="adj1"/>
              <a:gd fmla="val 50000" name="adj2"/>
            </a:avLst>
          </a:prstGeom>
          <a:solidFill>
            <a:schemeClr val="dk2"/>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Check In with solid fill" id="84" name="Google Shape;84;p2"/>
          <p:cNvPicPr preferRelativeResize="0"/>
          <p:nvPr/>
        </p:nvPicPr>
        <p:blipFill rotWithShape="1">
          <a:blip r:embed="rId4">
            <a:alphaModFix/>
          </a:blip>
          <a:srcRect b="0" l="0" r="0" t="0"/>
          <a:stretch/>
        </p:blipFill>
        <p:spPr>
          <a:xfrm>
            <a:off x="24075098" y="26606610"/>
            <a:ext cx="2585720" cy="2585720"/>
          </a:xfrm>
          <a:prstGeom prst="rect">
            <a:avLst/>
          </a:prstGeom>
          <a:noFill/>
          <a:ln>
            <a:noFill/>
          </a:ln>
        </p:spPr>
      </p:pic>
      <p:pic>
        <p:nvPicPr>
          <p:cNvPr descr="Map with pin with solid fill" id="85" name="Google Shape;85;p2"/>
          <p:cNvPicPr preferRelativeResize="0"/>
          <p:nvPr/>
        </p:nvPicPr>
        <p:blipFill rotWithShape="1">
          <a:blip r:embed="rId5">
            <a:alphaModFix/>
          </a:blip>
          <a:srcRect b="0" l="0" r="0" t="0"/>
          <a:stretch/>
        </p:blipFill>
        <p:spPr>
          <a:xfrm>
            <a:off x="28668343" y="24129662"/>
            <a:ext cx="1506195" cy="1506195"/>
          </a:xfrm>
          <a:prstGeom prst="rect">
            <a:avLst/>
          </a:prstGeom>
          <a:noFill/>
          <a:ln>
            <a:noFill/>
          </a:ln>
        </p:spPr>
      </p:pic>
      <p:pic>
        <p:nvPicPr>
          <p:cNvPr descr="Pilot male with solid fill" id="86" name="Google Shape;86;p2"/>
          <p:cNvPicPr preferRelativeResize="0"/>
          <p:nvPr/>
        </p:nvPicPr>
        <p:blipFill rotWithShape="1">
          <a:blip r:embed="rId6">
            <a:alphaModFix/>
          </a:blip>
          <a:srcRect b="0" l="0" r="0" t="0"/>
          <a:stretch/>
        </p:blipFill>
        <p:spPr>
          <a:xfrm>
            <a:off x="13431215" y="26589501"/>
            <a:ext cx="2667123" cy="2667123"/>
          </a:xfrm>
          <a:prstGeom prst="rect">
            <a:avLst/>
          </a:prstGeom>
          <a:noFill/>
          <a:ln>
            <a:noFill/>
          </a:ln>
        </p:spPr>
      </p:pic>
      <p:pic>
        <p:nvPicPr>
          <p:cNvPr descr="Map with pin with solid fill" id="87" name="Google Shape;87;p2"/>
          <p:cNvPicPr preferRelativeResize="0"/>
          <p:nvPr/>
        </p:nvPicPr>
        <p:blipFill rotWithShape="1">
          <a:blip r:embed="rId5">
            <a:alphaModFix/>
          </a:blip>
          <a:srcRect b="0" l="0" r="0" t="0"/>
          <a:stretch/>
        </p:blipFill>
        <p:spPr>
          <a:xfrm>
            <a:off x="20408336" y="26579484"/>
            <a:ext cx="2667123" cy="2667123"/>
          </a:xfrm>
          <a:prstGeom prst="rect">
            <a:avLst/>
          </a:prstGeom>
          <a:noFill/>
          <a:ln>
            <a:noFill/>
          </a:ln>
        </p:spPr>
      </p:pic>
      <p:pic>
        <p:nvPicPr>
          <p:cNvPr descr="Alarm clock with solid fill" id="88" name="Google Shape;88;p2"/>
          <p:cNvPicPr preferRelativeResize="0"/>
          <p:nvPr/>
        </p:nvPicPr>
        <p:blipFill rotWithShape="1">
          <a:blip r:embed="rId7">
            <a:alphaModFix/>
          </a:blip>
          <a:srcRect b="0" l="0" r="0" t="0"/>
          <a:stretch/>
        </p:blipFill>
        <p:spPr>
          <a:xfrm>
            <a:off x="28668343" y="22833660"/>
            <a:ext cx="1506194" cy="1506194"/>
          </a:xfrm>
          <a:prstGeom prst="rect">
            <a:avLst/>
          </a:prstGeom>
          <a:noFill/>
          <a:ln>
            <a:noFill/>
          </a:ln>
        </p:spPr>
      </p:pic>
      <p:pic>
        <p:nvPicPr>
          <p:cNvPr descr="Bus with solid fill" id="89" name="Google Shape;89;p2"/>
          <p:cNvPicPr preferRelativeResize="0"/>
          <p:nvPr/>
        </p:nvPicPr>
        <p:blipFill rotWithShape="1">
          <a:blip r:embed="rId8">
            <a:alphaModFix/>
          </a:blip>
          <a:srcRect b="0" l="0" r="0" t="0"/>
          <a:stretch/>
        </p:blipFill>
        <p:spPr>
          <a:xfrm>
            <a:off x="28668343" y="25582625"/>
            <a:ext cx="1506194" cy="1506194"/>
          </a:xfrm>
          <a:prstGeom prst="rect">
            <a:avLst/>
          </a:prstGeom>
          <a:noFill/>
          <a:ln>
            <a:noFill/>
          </a:ln>
        </p:spPr>
      </p:pic>
      <p:sp>
        <p:nvSpPr>
          <p:cNvPr id="90" name="Google Shape;90;p2"/>
          <p:cNvSpPr/>
          <p:nvPr/>
        </p:nvSpPr>
        <p:spPr>
          <a:xfrm>
            <a:off x="13259302" y="9515665"/>
            <a:ext cx="13602697" cy="15079385"/>
          </a:xfrm>
          <a:prstGeom prst="rect">
            <a:avLst/>
          </a:prstGeom>
          <a:solidFill>
            <a:srgbClr val="E4E4E4"/>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Warning with solid fill" id="91" name="Google Shape;91;p2"/>
          <p:cNvPicPr preferRelativeResize="0"/>
          <p:nvPr/>
        </p:nvPicPr>
        <p:blipFill rotWithShape="1">
          <a:blip r:embed="rId9">
            <a:alphaModFix/>
          </a:blip>
          <a:srcRect b="0" l="0" r="0" t="0"/>
          <a:stretch/>
        </p:blipFill>
        <p:spPr>
          <a:xfrm>
            <a:off x="28801474" y="26692312"/>
            <a:ext cx="1373061" cy="1373061"/>
          </a:xfrm>
          <a:prstGeom prst="rect">
            <a:avLst/>
          </a:prstGeom>
          <a:noFill/>
          <a:ln>
            <a:noFill/>
          </a:ln>
        </p:spPr>
      </p:pic>
      <p:pic>
        <p:nvPicPr>
          <p:cNvPr descr="Daily calendar with solid fill" id="92" name="Google Shape;92;p2"/>
          <p:cNvPicPr preferRelativeResize="0"/>
          <p:nvPr/>
        </p:nvPicPr>
        <p:blipFill rotWithShape="1">
          <a:blip r:embed="rId10">
            <a:alphaModFix/>
          </a:blip>
          <a:srcRect b="0" l="0" r="0" t="0"/>
          <a:stretch/>
        </p:blipFill>
        <p:spPr>
          <a:xfrm>
            <a:off x="28519278" y="27950383"/>
            <a:ext cx="1735071" cy="1735071"/>
          </a:xfrm>
          <a:prstGeom prst="rect">
            <a:avLst/>
          </a:prstGeom>
          <a:noFill/>
          <a:ln>
            <a:noFill/>
          </a:ln>
        </p:spPr>
      </p:pic>
      <p:pic>
        <p:nvPicPr>
          <p:cNvPr descr="User with solid fill" id="93" name="Google Shape;93;p2"/>
          <p:cNvPicPr preferRelativeResize="0"/>
          <p:nvPr/>
        </p:nvPicPr>
        <p:blipFill rotWithShape="1">
          <a:blip r:embed="rId11">
            <a:alphaModFix/>
          </a:blip>
          <a:srcRect b="0" l="0" r="0" t="0"/>
          <a:stretch/>
        </p:blipFill>
        <p:spPr>
          <a:xfrm>
            <a:off x="14805610" y="10437689"/>
            <a:ext cx="2422085" cy="2422085"/>
          </a:xfrm>
          <a:prstGeom prst="rect">
            <a:avLst/>
          </a:prstGeom>
          <a:noFill/>
          <a:ln>
            <a:noFill/>
          </a:ln>
        </p:spPr>
      </p:pic>
      <p:pic>
        <p:nvPicPr>
          <p:cNvPr descr="Smart Phone with solid fill" id="94" name="Google Shape;94;p2"/>
          <p:cNvPicPr preferRelativeResize="0"/>
          <p:nvPr/>
        </p:nvPicPr>
        <p:blipFill rotWithShape="1">
          <a:blip r:embed="rId12">
            <a:alphaModFix/>
          </a:blip>
          <a:srcRect b="0" l="0" r="0" t="0"/>
          <a:stretch/>
        </p:blipFill>
        <p:spPr>
          <a:xfrm>
            <a:off x="16656922" y="11101064"/>
            <a:ext cx="1578013" cy="1426812"/>
          </a:xfrm>
          <a:prstGeom prst="rect">
            <a:avLst/>
          </a:prstGeom>
          <a:noFill/>
          <a:ln>
            <a:noFill/>
          </a:ln>
        </p:spPr>
      </p:pic>
      <p:sp>
        <p:nvSpPr>
          <p:cNvPr id="95" name="Google Shape;95;p2"/>
          <p:cNvSpPr txBox="1"/>
          <p:nvPr/>
        </p:nvSpPr>
        <p:spPr>
          <a:xfrm>
            <a:off x="13959824" y="9512281"/>
            <a:ext cx="4992031" cy="313932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6600" u="none" cap="none" strike="noStrike">
                <a:solidFill>
                  <a:srgbClr val="000000"/>
                </a:solidFill>
                <a:latin typeface="Calibri"/>
                <a:ea typeface="Calibri"/>
                <a:cs typeface="Calibri"/>
                <a:sym typeface="Calibri"/>
              </a:rPr>
              <a:t>Student</a:t>
            </a:r>
            <a:endParaRPr/>
          </a:p>
          <a:p>
            <a:pPr indent="0" lvl="0" marL="0" marR="0" rtl="0" algn="l">
              <a:lnSpc>
                <a:spcPct val="100000"/>
              </a:lnSpc>
              <a:spcBef>
                <a:spcPts val="0"/>
              </a:spcBef>
              <a:spcAft>
                <a:spcPts val="0"/>
              </a:spcAft>
              <a:buNone/>
            </a:pPr>
            <a:r>
              <a:t/>
            </a:r>
            <a:endParaRPr b="1" i="0" sz="6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6600" u="none" cap="none" strike="noStrike">
              <a:solidFill>
                <a:srgbClr val="000000"/>
              </a:solidFill>
              <a:latin typeface="Calibri"/>
              <a:ea typeface="Calibri"/>
              <a:cs typeface="Calibri"/>
              <a:sym typeface="Calibri"/>
            </a:endParaRPr>
          </a:p>
        </p:txBody>
      </p:sp>
      <p:pic>
        <p:nvPicPr>
          <p:cNvPr descr="Pilot male with solid fill" id="96" name="Google Shape;96;p2"/>
          <p:cNvPicPr preferRelativeResize="0"/>
          <p:nvPr/>
        </p:nvPicPr>
        <p:blipFill rotWithShape="1">
          <a:blip r:embed="rId6">
            <a:alphaModFix/>
          </a:blip>
          <a:srcRect b="0" l="0" r="0" t="0"/>
          <a:stretch/>
        </p:blipFill>
        <p:spPr>
          <a:xfrm>
            <a:off x="9573231" y="24544211"/>
            <a:ext cx="2066214" cy="2124826"/>
          </a:xfrm>
          <a:prstGeom prst="rect">
            <a:avLst/>
          </a:prstGeom>
          <a:noFill/>
          <a:ln>
            <a:noFill/>
          </a:ln>
        </p:spPr>
      </p:pic>
      <p:pic>
        <p:nvPicPr>
          <p:cNvPr descr="Smart Phone with solid fill" id="97" name="Google Shape;97;p2"/>
          <p:cNvPicPr preferRelativeResize="0"/>
          <p:nvPr/>
        </p:nvPicPr>
        <p:blipFill rotWithShape="1">
          <a:blip r:embed="rId12">
            <a:alphaModFix/>
          </a:blip>
          <a:srcRect b="0" l="0" r="0" t="0"/>
          <a:stretch/>
        </p:blipFill>
        <p:spPr>
          <a:xfrm>
            <a:off x="24304696" y="11143277"/>
            <a:ext cx="1581218" cy="1626072"/>
          </a:xfrm>
          <a:prstGeom prst="rect">
            <a:avLst/>
          </a:prstGeom>
          <a:noFill/>
          <a:ln>
            <a:noFill/>
          </a:ln>
        </p:spPr>
      </p:pic>
      <p:sp>
        <p:nvSpPr>
          <p:cNvPr id="98" name="Google Shape;98;p2"/>
          <p:cNvSpPr txBox="1"/>
          <p:nvPr/>
        </p:nvSpPr>
        <p:spPr>
          <a:xfrm>
            <a:off x="20853292" y="9376260"/>
            <a:ext cx="5756532" cy="276998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6600" u="none" cap="none" strike="noStrike">
                <a:solidFill>
                  <a:srgbClr val="000000"/>
                </a:solidFill>
                <a:latin typeface="Calibri"/>
                <a:ea typeface="Calibri"/>
                <a:cs typeface="Calibri"/>
                <a:sym typeface="Calibri"/>
              </a:rPr>
              <a:t>Driver</a:t>
            </a:r>
            <a:endParaRPr/>
          </a:p>
          <a:p>
            <a:pPr indent="0" lvl="0" marL="0" marR="0" rtl="0" algn="l">
              <a:lnSpc>
                <a:spcPct val="100000"/>
              </a:lnSpc>
              <a:spcBef>
                <a:spcPts val="0"/>
              </a:spcBef>
              <a:spcAft>
                <a:spcPts val="0"/>
              </a:spcAft>
              <a:buNone/>
            </a:pPr>
            <a:r>
              <a:t/>
            </a:r>
            <a:endParaRPr b="1" i="0" sz="5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5400" u="none" cap="none" strike="noStrike">
              <a:solidFill>
                <a:srgbClr val="000000"/>
              </a:solidFill>
              <a:latin typeface="Calibri"/>
              <a:ea typeface="Calibri"/>
              <a:cs typeface="Calibri"/>
              <a:sym typeface="Calibri"/>
            </a:endParaRPr>
          </a:p>
        </p:txBody>
      </p:sp>
      <p:pic>
        <p:nvPicPr>
          <p:cNvPr descr="Programmer male with solid fill" id="99" name="Google Shape;99;p2"/>
          <p:cNvPicPr preferRelativeResize="0"/>
          <p:nvPr/>
        </p:nvPicPr>
        <p:blipFill rotWithShape="1">
          <a:blip r:embed="rId13">
            <a:alphaModFix/>
          </a:blip>
          <a:srcRect b="0" l="0" r="0" t="0"/>
          <a:stretch/>
        </p:blipFill>
        <p:spPr>
          <a:xfrm>
            <a:off x="18165802" y="21101602"/>
            <a:ext cx="4191400" cy="3553708"/>
          </a:xfrm>
          <a:prstGeom prst="rect">
            <a:avLst/>
          </a:prstGeom>
          <a:noFill/>
          <a:ln>
            <a:noFill/>
          </a:ln>
        </p:spPr>
      </p:pic>
      <p:pic>
        <p:nvPicPr>
          <p:cNvPr descr="Server with solid fill" id="100" name="Google Shape;100;p2"/>
          <p:cNvPicPr preferRelativeResize="0"/>
          <p:nvPr/>
        </p:nvPicPr>
        <p:blipFill rotWithShape="1">
          <a:blip r:embed="rId14">
            <a:alphaModFix/>
          </a:blip>
          <a:srcRect b="0" l="0" r="0" t="0"/>
          <a:stretch/>
        </p:blipFill>
        <p:spPr>
          <a:xfrm>
            <a:off x="17157622" y="26856878"/>
            <a:ext cx="2353383" cy="2353383"/>
          </a:xfrm>
          <a:prstGeom prst="rect">
            <a:avLst/>
          </a:prstGeom>
          <a:noFill/>
          <a:ln>
            <a:noFill/>
          </a:ln>
        </p:spPr>
      </p:pic>
      <p:sp>
        <p:nvSpPr>
          <p:cNvPr id="101" name="Google Shape;101;p2"/>
          <p:cNvSpPr txBox="1"/>
          <p:nvPr/>
        </p:nvSpPr>
        <p:spPr>
          <a:xfrm>
            <a:off x="18209427" y="19351044"/>
            <a:ext cx="3841230" cy="517064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6600" u="none" cap="none" strike="noStrike">
                <a:solidFill>
                  <a:srgbClr val="000000"/>
                </a:solidFill>
                <a:latin typeface="Calibri"/>
                <a:ea typeface="Calibri"/>
                <a:cs typeface="Calibri"/>
                <a:sym typeface="Calibri"/>
              </a:rPr>
              <a:t>Shuttle Manager</a:t>
            </a:r>
            <a:endParaRPr/>
          </a:p>
          <a:p>
            <a:pPr indent="0" lvl="0" marL="0" marR="0" rtl="0" algn="l">
              <a:lnSpc>
                <a:spcPct val="100000"/>
              </a:lnSpc>
              <a:spcBef>
                <a:spcPts val="0"/>
              </a:spcBef>
              <a:spcAft>
                <a:spcPts val="0"/>
              </a:spcAft>
              <a:buNone/>
            </a:pPr>
            <a:r>
              <a:t/>
            </a:r>
            <a:endParaRPr b="1" i="0" sz="5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5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4800" u="none" cap="none" strike="noStrike">
              <a:solidFill>
                <a:srgbClr val="000000"/>
              </a:solidFill>
              <a:latin typeface="Calibri"/>
              <a:ea typeface="Calibri"/>
              <a:cs typeface="Calibri"/>
              <a:sym typeface="Calibri"/>
            </a:endParaRPr>
          </a:p>
          <a:p>
            <a:pPr indent="-368300" lvl="0" marL="685800" marR="0" rtl="0" algn="l">
              <a:lnSpc>
                <a:spcPct val="100000"/>
              </a:lnSpc>
              <a:spcBef>
                <a:spcPts val="0"/>
              </a:spcBef>
              <a:spcAft>
                <a:spcPts val="0"/>
              </a:spcAft>
              <a:buClr>
                <a:srgbClr val="000000"/>
              </a:buClr>
              <a:buSzPts val="5000"/>
              <a:buFont typeface="Arial"/>
              <a:buNone/>
            </a:pPr>
            <a:r>
              <a:t/>
            </a:r>
            <a:endParaRPr b="1" i="0" sz="5000" u="none" cap="none" strike="noStrike">
              <a:solidFill>
                <a:srgbClr val="000000"/>
              </a:solidFill>
              <a:latin typeface="Calibri"/>
              <a:ea typeface="Calibri"/>
              <a:cs typeface="Calibri"/>
              <a:sym typeface="Calibri"/>
            </a:endParaRPr>
          </a:p>
        </p:txBody>
      </p:sp>
      <p:sp>
        <p:nvSpPr>
          <p:cNvPr id="102" name="Google Shape;102;p2"/>
          <p:cNvSpPr/>
          <p:nvPr/>
        </p:nvSpPr>
        <p:spPr>
          <a:xfrm>
            <a:off x="20275007" y="15195230"/>
            <a:ext cx="5845428" cy="3919661"/>
          </a:xfrm>
          <a:prstGeom prst="rect">
            <a:avLst/>
          </a:prstGeom>
          <a:solidFill>
            <a:srgbClr val="FFFFFF"/>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03" name="Google Shape;103;p2"/>
          <p:cNvSpPr/>
          <p:nvPr/>
        </p:nvSpPr>
        <p:spPr>
          <a:xfrm>
            <a:off x="13916049" y="15244749"/>
            <a:ext cx="5763407" cy="3919661"/>
          </a:xfrm>
          <a:prstGeom prst="rect">
            <a:avLst/>
          </a:prstGeom>
          <a:solidFill>
            <a:srgbClr val="FFFFFF"/>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04" name="Google Shape;104;p2"/>
          <p:cNvSpPr txBox="1"/>
          <p:nvPr/>
        </p:nvSpPr>
        <p:spPr>
          <a:xfrm>
            <a:off x="13916049" y="15343449"/>
            <a:ext cx="5745984" cy="441659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6500" u="none" cap="none" strike="noStrike">
                <a:solidFill>
                  <a:srgbClr val="000000"/>
                </a:solidFill>
                <a:latin typeface="Calibri"/>
                <a:ea typeface="Calibri"/>
                <a:cs typeface="Calibri"/>
                <a:sym typeface="Calibri"/>
              </a:rPr>
              <a:t>Google API </a:t>
            </a:r>
            <a:endParaRPr/>
          </a:p>
          <a:p>
            <a:pPr indent="-685800" lvl="0" marL="685800" marR="0" rtl="0" algn="l">
              <a:lnSpc>
                <a:spcPct val="100000"/>
              </a:lnSpc>
              <a:spcBef>
                <a:spcPts val="0"/>
              </a:spcBef>
              <a:spcAft>
                <a:spcPts val="0"/>
              </a:spcAft>
              <a:buClr>
                <a:srgbClr val="C00000"/>
              </a:buClr>
              <a:buSzPts val="5400"/>
              <a:buFont typeface="Arial"/>
              <a:buChar char="•"/>
            </a:pPr>
            <a:r>
              <a:rPr b="1" i="0" lang="en-US" sz="5400" u="none" cap="none" strike="noStrike">
                <a:solidFill>
                  <a:srgbClr val="000000"/>
                </a:solidFill>
                <a:latin typeface="Calibri"/>
                <a:ea typeface="Calibri"/>
                <a:cs typeface="Calibri"/>
                <a:sym typeface="Calibri"/>
              </a:rPr>
              <a:t>Displays Map</a:t>
            </a:r>
            <a:endParaRPr/>
          </a:p>
          <a:p>
            <a:pPr indent="-685800" lvl="0" marL="685800" marR="0" rtl="0" algn="l">
              <a:lnSpc>
                <a:spcPct val="100000"/>
              </a:lnSpc>
              <a:spcBef>
                <a:spcPts val="0"/>
              </a:spcBef>
              <a:spcAft>
                <a:spcPts val="0"/>
              </a:spcAft>
              <a:buClr>
                <a:srgbClr val="C00000"/>
              </a:buClr>
              <a:buSzPts val="5400"/>
              <a:buFont typeface="Arial"/>
              <a:buChar char="•"/>
            </a:pPr>
            <a:r>
              <a:rPr b="1" i="0" lang="en-US" sz="5400" u="none" cap="none" strike="noStrike">
                <a:solidFill>
                  <a:srgbClr val="000000"/>
                </a:solidFill>
                <a:latin typeface="Calibri"/>
                <a:ea typeface="Calibri"/>
                <a:cs typeface="Calibri"/>
                <a:sym typeface="Calibri"/>
              </a:rPr>
              <a:t>Tracks Shuttle Location</a:t>
            </a:r>
            <a:endParaRPr/>
          </a:p>
          <a:p>
            <a:pPr indent="0" lvl="0" marL="0" marR="0" rtl="0" algn="l">
              <a:lnSpc>
                <a:spcPct val="100000"/>
              </a:lnSpc>
              <a:spcBef>
                <a:spcPts val="0"/>
              </a:spcBef>
              <a:spcAft>
                <a:spcPts val="0"/>
              </a:spcAft>
              <a:buNone/>
            </a:pPr>
            <a:r>
              <a:t/>
            </a:r>
            <a:endParaRPr b="1" i="0" sz="5400" u="none" cap="none" strike="noStrike">
              <a:solidFill>
                <a:srgbClr val="000000"/>
              </a:solidFill>
              <a:latin typeface="Calibri"/>
              <a:ea typeface="Calibri"/>
              <a:cs typeface="Calibri"/>
              <a:sym typeface="Calibri"/>
            </a:endParaRPr>
          </a:p>
        </p:txBody>
      </p:sp>
      <p:sp>
        <p:nvSpPr>
          <p:cNvPr id="105" name="Google Shape;105;p2"/>
          <p:cNvSpPr txBox="1"/>
          <p:nvPr/>
        </p:nvSpPr>
        <p:spPr>
          <a:xfrm>
            <a:off x="20275007" y="15234172"/>
            <a:ext cx="5756532" cy="558614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6500" u="none" cap="none" strike="noStrike">
                <a:solidFill>
                  <a:srgbClr val="000000"/>
                </a:solidFill>
                <a:latin typeface="Calibri"/>
                <a:ea typeface="Calibri"/>
                <a:cs typeface="Calibri"/>
                <a:sym typeface="Calibri"/>
              </a:rPr>
              <a:t>Firebase</a:t>
            </a:r>
            <a:endParaRPr/>
          </a:p>
          <a:p>
            <a:pPr indent="-685800" lvl="0" marL="685800" marR="0" rtl="0" algn="l">
              <a:lnSpc>
                <a:spcPct val="100000"/>
              </a:lnSpc>
              <a:spcBef>
                <a:spcPts val="0"/>
              </a:spcBef>
              <a:spcAft>
                <a:spcPts val="0"/>
              </a:spcAft>
              <a:buClr>
                <a:srgbClr val="C00000"/>
              </a:buClr>
              <a:buSzPts val="5400"/>
              <a:buFont typeface="Arial"/>
              <a:buChar char="•"/>
            </a:pPr>
            <a:r>
              <a:rPr b="1" i="0" lang="en-US" sz="5400" u="none" cap="none" strike="noStrike">
                <a:solidFill>
                  <a:srgbClr val="000000"/>
                </a:solidFill>
                <a:latin typeface="Calibri"/>
                <a:ea typeface="Calibri"/>
                <a:cs typeface="Calibri"/>
                <a:sym typeface="Calibri"/>
              </a:rPr>
              <a:t>Stores User Data</a:t>
            </a:r>
            <a:endParaRPr/>
          </a:p>
          <a:p>
            <a:pPr indent="-685800" lvl="0" marL="685800" marR="0" rtl="0" algn="l">
              <a:lnSpc>
                <a:spcPct val="100000"/>
              </a:lnSpc>
              <a:spcBef>
                <a:spcPts val="0"/>
              </a:spcBef>
              <a:spcAft>
                <a:spcPts val="0"/>
              </a:spcAft>
              <a:buClr>
                <a:srgbClr val="C00000"/>
              </a:buClr>
              <a:buSzPts val="5400"/>
              <a:buFont typeface="Arial"/>
              <a:buChar char="•"/>
            </a:pPr>
            <a:r>
              <a:rPr b="1" i="0" lang="en-US" sz="5400" u="none" cap="none" strike="noStrike">
                <a:solidFill>
                  <a:srgbClr val="000000"/>
                </a:solidFill>
                <a:latin typeface="Calibri"/>
                <a:ea typeface="Calibri"/>
                <a:cs typeface="Calibri"/>
                <a:sym typeface="Calibri"/>
              </a:rPr>
              <a:t>Store Shuttle Data</a:t>
            </a:r>
            <a:endParaRPr/>
          </a:p>
          <a:p>
            <a:pPr indent="-444500" lvl="0" marL="857250" marR="0" rtl="0" algn="l">
              <a:lnSpc>
                <a:spcPct val="100000"/>
              </a:lnSpc>
              <a:spcBef>
                <a:spcPts val="0"/>
              </a:spcBef>
              <a:spcAft>
                <a:spcPts val="0"/>
              </a:spcAft>
              <a:buClr>
                <a:srgbClr val="000000"/>
              </a:buClr>
              <a:buSzPts val="6500"/>
              <a:buFont typeface="Arial"/>
              <a:buNone/>
            </a:pPr>
            <a:r>
              <a:t/>
            </a:r>
            <a:endParaRPr b="1" i="0" sz="65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6500" u="none" cap="none" strike="noStrike">
              <a:solidFill>
                <a:srgbClr val="000000"/>
              </a:solidFill>
              <a:latin typeface="Arial"/>
              <a:ea typeface="Arial"/>
              <a:cs typeface="Arial"/>
              <a:sym typeface="Arial"/>
            </a:endParaRPr>
          </a:p>
        </p:txBody>
      </p:sp>
      <p:pic>
        <p:nvPicPr>
          <p:cNvPr descr="Arrow Right with solid fill" id="106" name="Google Shape;106;p2"/>
          <p:cNvPicPr preferRelativeResize="0"/>
          <p:nvPr/>
        </p:nvPicPr>
        <p:blipFill rotWithShape="1">
          <a:blip r:embed="rId15">
            <a:alphaModFix/>
          </a:blip>
          <a:srcRect b="0" l="0" r="0" t="0"/>
          <a:stretch/>
        </p:blipFill>
        <p:spPr>
          <a:xfrm rot="-5400000">
            <a:off x="15322292" y="19164410"/>
            <a:ext cx="2240513" cy="2240513"/>
          </a:xfrm>
          <a:prstGeom prst="rect">
            <a:avLst/>
          </a:prstGeom>
          <a:noFill/>
          <a:ln>
            <a:noFill/>
          </a:ln>
        </p:spPr>
      </p:pic>
      <p:pic>
        <p:nvPicPr>
          <p:cNvPr descr="Arrow Right with solid fill" id="107" name="Google Shape;107;p2"/>
          <p:cNvPicPr preferRelativeResize="0"/>
          <p:nvPr/>
        </p:nvPicPr>
        <p:blipFill rotWithShape="1">
          <a:blip r:embed="rId15">
            <a:alphaModFix/>
          </a:blip>
          <a:srcRect b="0" l="0" r="0" t="0"/>
          <a:stretch/>
        </p:blipFill>
        <p:spPr>
          <a:xfrm rot="-5400000">
            <a:off x="22407821" y="19112686"/>
            <a:ext cx="2240513" cy="2240513"/>
          </a:xfrm>
          <a:prstGeom prst="rect">
            <a:avLst/>
          </a:prstGeom>
          <a:noFill/>
          <a:ln>
            <a:noFill/>
          </a:ln>
        </p:spPr>
      </p:pic>
      <p:cxnSp>
        <p:nvCxnSpPr>
          <p:cNvPr id="108" name="Google Shape;108;p2"/>
          <p:cNvCxnSpPr/>
          <p:nvPr/>
        </p:nvCxnSpPr>
        <p:spPr>
          <a:xfrm>
            <a:off x="16422375" y="21240000"/>
            <a:ext cx="1976841" cy="0"/>
          </a:xfrm>
          <a:prstGeom prst="straightConnector1">
            <a:avLst/>
          </a:prstGeom>
          <a:noFill/>
          <a:ln cap="flat" cmpd="sng" w="190500">
            <a:solidFill>
              <a:schemeClr val="accent4"/>
            </a:solidFill>
            <a:prstDash val="solid"/>
            <a:round/>
            <a:headEnd len="sm" w="sm" type="none"/>
            <a:tailEnd len="sm" w="sm" type="none"/>
          </a:ln>
          <a:effectLst>
            <a:outerShdw blurRad="40000" rotWithShape="0" dir="5400000" dist="20000">
              <a:srgbClr val="000000">
                <a:alpha val="38039"/>
              </a:srgbClr>
            </a:outerShdw>
          </a:effectLst>
        </p:spPr>
      </p:cxnSp>
      <p:cxnSp>
        <p:nvCxnSpPr>
          <p:cNvPr id="109" name="Google Shape;109;p2"/>
          <p:cNvCxnSpPr/>
          <p:nvPr/>
        </p:nvCxnSpPr>
        <p:spPr>
          <a:xfrm>
            <a:off x="21653693" y="21187800"/>
            <a:ext cx="1976841" cy="0"/>
          </a:xfrm>
          <a:prstGeom prst="straightConnector1">
            <a:avLst/>
          </a:prstGeom>
          <a:noFill/>
          <a:ln cap="flat" cmpd="sng" w="190500">
            <a:solidFill>
              <a:schemeClr val="accent4"/>
            </a:solidFill>
            <a:prstDash val="solid"/>
            <a:round/>
            <a:headEnd len="sm" w="sm" type="none"/>
            <a:tailEnd len="sm" w="sm" type="none"/>
          </a:ln>
          <a:effectLst>
            <a:outerShdw blurRad="40000" rotWithShape="0" dir="5400000" dist="20000">
              <a:srgbClr val="000000">
                <a:alpha val="38039"/>
              </a:srgbClr>
            </a:outerShdw>
          </a:effectLst>
        </p:spPr>
      </p:cxnSp>
      <p:pic>
        <p:nvPicPr>
          <p:cNvPr descr="Sort with solid fill" id="110" name="Google Shape;110;p2"/>
          <p:cNvPicPr preferRelativeResize="0"/>
          <p:nvPr/>
        </p:nvPicPr>
        <p:blipFill rotWithShape="1">
          <a:blip r:embed="rId16">
            <a:alphaModFix/>
          </a:blip>
          <a:srcRect b="0" l="0" r="0" t="0"/>
          <a:stretch/>
        </p:blipFill>
        <p:spPr>
          <a:xfrm>
            <a:off x="15627522" y="12903907"/>
            <a:ext cx="2036761" cy="2393020"/>
          </a:xfrm>
          <a:prstGeom prst="rect">
            <a:avLst/>
          </a:prstGeom>
          <a:noFill/>
          <a:ln>
            <a:noFill/>
          </a:ln>
        </p:spPr>
      </p:pic>
      <p:pic>
        <p:nvPicPr>
          <p:cNvPr descr="Megaphone1 with solid fill" id="111" name="Google Shape;111;p2"/>
          <p:cNvPicPr preferRelativeResize="0"/>
          <p:nvPr/>
        </p:nvPicPr>
        <p:blipFill rotWithShape="1">
          <a:blip r:embed="rId17">
            <a:alphaModFix/>
          </a:blip>
          <a:srcRect b="0" l="0" r="0" t="0"/>
          <a:stretch/>
        </p:blipFill>
        <p:spPr>
          <a:xfrm>
            <a:off x="28556725" y="29461119"/>
            <a:ext cx="1735071" cy="1735071"/>
          </a:xfrm>
          <a:prstGeom prst="rect">
            <a:avLst/>
          </a:prstGeom>
          <a:noFill/>
          <a:ln>
            <a:noFill/>
          </a:ln>
        </p:spPr>
      </p:pic>
      <p:sp>
        <p:nvSpPr>
          <p:cNvPr id="112" name="Google Shape;112;p2"/>
          <p:cNvSpPr txBox="1"/>
          <p:nvPr/>
        </p:nvSpPr>
        <p:spPr>
          <a:xfrm>
            <a:off x="30645414" y="29836200"/>
            <a:ext cx="7693800" cy="985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800" u="none" cap="none" strike="noStrike">
                <a:solidFill>
                  <a:srgbClr val="000000"/>
                </a:solidFill>
                <a:latin typeface="Calibri"/>
                <a:ea typeface="Calibri"/>
                <a:cs typeface="Calibri"/>
                <a:sym typeface="Calibri"/>
              </a:rPr>
              <a:t>Costume Notifications </a:t>
            </a:r>
            <a:endParaRPr/>
          </a:p>
        </p:txBody>
      </p:sp>
      <p:pic>
        <p:nvPicPr>
          <p:cNvPr descr="Programmer male with solid fill" id="113" name="Google Shape;113;p2"/>
          <p:cNvPicPr preferRelativeResize="0"/>
          <p:nvPr/>
        </p:nvPicPr>
        <p:blipFill rotWithShape="1">
          <a:blip r:embed="rId13">
            <a:alphaModFix/>
          </a:blip>
          <a:srcRect b="0" l="0" r="0" t="0"/>
          <a:stretch/>
        </p:blipFill>
        <p:spPr>
          <a:xfrm>
            <a:off x="1951956" y="24494415"/>
            <a:ext cx="2332443" cy="1977578"/>
          </a:xfrm>
          <a:prstGeom prst="rect">
            <a:avLst/>
          </a:prstGeom>
          <a:noFill/>
          <a:ln>
            <a:noFill/>
          </a:ln>
        </p:spPr>
      </p:pic>
      <p:pic>
        <p:nvPicPr>
          <p:cNvPr descr="User with solid fill" id="114" name="Google Shape;114;p2"/>
          <p:cNvPicPr preferRelativeResize="0"/>
          <p:nvPr/>
        </p:nvPicPr>
        <p:blipFill rotWithShape="1">
          <a:blip r:embed="rId11">
            <a:alphaModFix/>
          </a:blip>
          <a:srcRect b="0" l="0" r="0" t="0"/>
          <a:stretch/>
        </p:blipFill>
        <p:spPr>
          <a:xfrm>
            <a:off x="5881853" y="24422769"/>
            <a:ext cx="2245378" cy="2245378"/>
          </a:xfrm>
          <a:prstGeom prst="rect">
            <a:avLst/>
          </a:prstGeom>
          <a:noFill/>
          <a:ln>
            <a:noFill/>
          </a:ln>
        </p:spPr>
      </p:pic>
      <p:pic>
        <p:nvPicPr>
          <p:cNvPr descr="Pilot male with solid fill" id="115" name="Google Shape;115;p2"/>
          <p:cNvPicPr preferRelativeResize="0"/>
          <p:nvPr/>
        </p:nvPicPr>
        <p:blipFill rotWithShape="1">
          <a:blip r:embed="rId6">
            <a:alphaModFix/>
          </a:blip>
          <a:srcRect b="0" l="0" r="0" t="0"/>
          <a:stretch/>
        </p:blipFill>
        <p:spPr>
          <a:xfrm>
            <a:off x="22037809" y="10242640"/>
            <a:ext cx="2580354" cy="2653550"/>
          </a:xfrm>
          <a:prstGeom prst="rect">
            <a:avLst/>
          </a:prstGeom>
          <a:noFill/>
          <a:ln>
            <a:noFill/>
          </a:ln>
        </p:spPr>
      </p:pic>
      <p:sp>
        <p:nvSpPr>
          <p:cNvPr id="116" name="Google Shape;116;p2"/>
          <p:cNvSpPr/>
          <p:nvPr/>
        </p:nvSpPr>
        <p:spPr>
          <a:xfrm>
            <a:off x="2087217" y="29495414"/>
            <a:ext cx="9401291" cy="7339004"/>
          </a:xfrm>
          <a:prstGeom prst="rect">
            <a:avLst/>
          </a:prstGeom>
          <a:solidFill>
            <a:srgbClr val="FFFFFF"/>
          </a:solidFill>
          <a:ln cap="flat" cmpd="sng" w="25400">
            <a:solidFill>
              <a:srgbClr val="6B6B6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baseline="-25000" i="0" sz="1400" u="none" cap="none" strike="noStrike">
              <a:solidFill>
                <a:schemeClr val="lt1"/>
              </a:solidFill>
              <a:latin typeface="Arial"/>
              <a:ea typeface="Arial"/>
              <a:cs typeface="Arial"/>
              <a:sym typeface="Arial"/>
            </a:endParaRPr>
          </a:p>
        </p:txBody>
      </p:sp>
      <p:sp>
        <p:nvSpPr>
          <p:cNvPr id="117" name="Google Shape;117;p2"/>
          <p:cNvSpPr txBox="1"/>
          <p:nvPr/>
        </p:nvSpPr>
        <p:spPr>
          <a:xfrm>
            <a:off x="2670477" y="29610363"/>
            <a:ext cx="8220613" cy="9448740"/>
          </a:xfrm>
          <a:prstGeom prst="rect">
            <a:avLst/>
          </a:prstGeom>
          <a:noFill/>
          <a:ln>
            <a:noFill/>
          </a:ln>
        </p:spPr>
        <p:txBody>
          <a:bodyPr anchorCtr="0" anchor="t" bIns="45700" lIns="91425" spcFirstLastPara="1" rIns="91425" wrap="square" tIns="45700">
            <a:spAutoFit/>
          </a:bodyPr>
          <a:lstStyle/>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Updates Stops</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Updates Schedule</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Backend Code Access</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Updates Location</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Manage Stops</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Sends Alerts</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Track Shuttle</a:t>
            </a:r>
            <a:endParaRPr/>
          </a:p>
          <a:p>
            <a:pPr indent="-857250" lvl="0" marL="857250" marR="0" rtl="0" algn="ctr">
              <a:lnSpc>
                <a:spcPct val="100000"/>
              </a:lnSpc>
              <a:spcBef>
                <a:spcPts val="0"/>
              </a:spcBef>
              <a:spcAft>
                <a:spcPts val="0"/>
              </a:spcAft>
              <a:buClr>
                <a:srgbClr val="760000"/>
              </a:buClr>
              <a:buSzPts val="5800"/>
              <a:buFont typeface="Arial"/>
              <a:buChar char="•"/>
            </a:pPr>
            <a:r>
              <a:rPr b="1" i="0" lang="en-US" sz="5800" u="none" cap="none" strike="noStrike">
                <a:solidFill>
                  <a:srgbClr val="000000"/>
                </a:solidFill>
                <a:latin typeface="Calibri"/>
                <a:ea typeface="Calibri"/>
                <a:cs typeface="Calibri"/>
                <a:sym typeface="Calibri"/>
              </a:rPr>
              <a:t>View Schedule</a:t>
            </a:r>
            <a:endParaRPr/>
          </a:p>
          <a:p>
            <a:pPr indent="-381000" lvl="0" marL="685800" marR="0" rtl="0" algn="l">
              <a:lnSpc>
                <a:spcPct val="100000"/>
              </a:lnSpc>
              <a:spcBef>
                <a:spcPts val="0"/>
              </a:spcBef>
              <a:spcAft>
                <a:spcPts val="0"/>
              </a:spcAft>
              <a:buClr>
                <a:srgbClr val="000000"/>
              </a:buClr>
              <a:buSzPts val="4800"/>
              <a:buFont typeface="Arial"/>
              <a:buNone/>
            </a:pPr>
            <a:r>
              <a:t/>
            </a:r>
            <a:endParaRPr b="1" i="0" sz="4800" u="none" cap="none" strike="noStrike">
              <a:solidFill>
                <a:srgbClr val="000000"/>
              </a:solidFill>
              <a:latin typeface="Calibri"/>
              <a:ea typeface="Calibri"/>
              <a:cs typeface="Calibri"/>
              <a:sym typeface="Calibri"/>
            </a:endParaRPr>
          </a:p>
          <a:p>
            <a:pPr indent="-381000" lvl="0" marL="685800" marR="0" rtl="0" algn="ctr">
              <a:lnSpc>
                <a:spcPct val="100000"/>
              </a:lnSpc>
              <a:spcBef>
                <a:spcPts val="0"/>
              </a:spcBef>
              <a:spcAft>
                <a:spcPts val="0"/>
              </a:spcAft>
              <a:buClr>
                <a:srgbClr val="000000"/>
              </a:buClr>
              <a:buSzPts val="4800"/>
              <a:buFont typeface="Arial"/>
              <a:buNone/>
            </a:pPr>
            <a:r>
              <a:t/>
            </a:r>
            <a:endParaRPr b="1" i="0" sz="4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4800" u="none" cap="none" strike="noStrike">
              <a:solidFill>
                <a:srgbClr val="000000"/>
              </a:solidFill>
              <a:latin typeface="Calibri"/>
              <a:ea typeface="Calibri"/>
              <a:cs typeface="Calibri"/>
              <a:sym typeface="Calibri"/>
            </a:endParaRPr>
          </a:p>
        </p:txBody>
      </p:sp>
      <p:pic>
        <p:nvPicPr>
          <p:cNvPr descr="Sort with solid fill" id="118" name="Google Shape;118;p2"/>
          <p:cNvPicPr preferRelativeResize="0"/>
          <p:nvPr/>
        </p:nvPicPr>
        <p:blipFill rotWithShape="1">
          <a:blip r:embed="rId16">
            <a:alphaModFix/>
          </a:blip>
          <a:srcRect b="0" l="0" r="0" t="0"/>
          <a:stretch/>
        </p:blipFill>
        <p:spPr>
          <a:xfrm>
            <a:off x="22843050" y="12802210"/>
            <a:ext cx="2036761" cy="2393020"/>
          </a:xfrm>
          <a:prstGeom prst="rect">
            <a:avLst/>
          </a:prstGeom>
          <a:noFill/>
          <a:ln>
            <a:noFill/>
          </a:ln>
        </p:spPr>
      </p:pic>
      <p:pic>
        <p:nvPicPr>
          <p:cNvPr descr="Arrow Right with solid fill" id="119" name="Google Shape;119;p2"/>
          <p:cNvPicPr preferRelativeResize="0"/>
          <p:nvPr/>
        </p:nvPicPr>
        <p:blipFill rotWithShape="1">
          <a:blip r:embed="rId15">
            <a:alphaModFix/>
          </a:blip>
          <a:srcRect b="0" l="0" r="0" t="0"/>
          <a:stretch/>
        </p:blipFill>
        <p:spPr>
          <a:xfrm rot="5400000">
            <a:off x="5597111" y="27103140"/>
            <a:ext cx="2867517" cy="2262244"/>
          </a:xfrm>
          <a:prstGeom prst="rect">
            <a:avLst/>
          </a:prstGeom>
          <a:noFill/>
          <a:ln>
            <a:noFill/>
          </a:ln>
        </p:spPr>
      </p:pic>
      <p:pic>
        <p:nvPicPr>
          <p:cNvPr descr="Arrow Right with solid fill" id="120" name="Google Shape;120;p2"/>
          <p:cNvPicPr preferRelativeResize="0"/>
          <p:nvPr/>
        </p:nvPicPr>
        <p:blipFill rotWithShape="1">
          <a:blip r:embed="rId15">
            <a:alphaModFix/>
          </a:blip>
          <a:srcRect b="0" l="0" r="0" t="0"/>
          <a:stretch/>
        </p:blipFill>
        <p:spPr>
          <a:xfrm rot="5400000">
            <a:off x="9365548" y="27187580"/>
            <a:ext cx="2694728" cy="2262244"/>
          </a:xfrm>
          <a:prstGeom prst="rect">
            <a:avLst/>
          </a:prstGeom>
          <a:noFill/>
          <a:ln>
            <a:noFill/>
          </a:ln>
        </p:spPr>
      </p:pic>
      <p:pic>
        <p:nvPicPr>
          <p:cNvPr descr="Arrow Right with solid fill" id="121" name="Google Shape;121;p2"/>
          <p:cNvPicPr preferRelativeResize="0"/>
          <p:nvPr/>
        </p:nvPicPr>
        <p:blipFill rotWithShape="1">
          <a:blip r:embed="rId15">
            <a:alphaModFix/>
          </a:blip>
          <a:srcRect b="0" l="0" r="0" t="0"/>
          <a:stretch/>
        </p:blipFill>
        <p:spPr>
          <a:xfrm rot="5400000">
            <a:off x="1667204" y="27052939"/>
            <a:ext cx="2734113" cy="2262244"/>
          </a:xfrm>
          <a:prstGeom prst="rect">
            <a:avLst/>
          </a:prstGeom>
          <a:noFill/>
          <a:ln>
            <a:noFill/>
          </a:ln>
        </p:spPr>
      </p:pic>
      <p:sp>
        <p:nvSpPr>
          <p:cNvPr id="122" name="Google Shape;122;p2"/>
          <p:cNvSpPr txBox="1"/>
          <p:nvPr/>
        </p:nvSpPr>
        <p:spPr>
          <a:xfrm>
            <a:off x="1657881" y="23628817"/>
            <a:ext cx="10093514"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6000" u="none" cap="none" strike="noStrike">
                <a:solidFill>
                  <a:srgbClr val="000000"/>
                </a:solidFill>
                <a:latin typeface="Calibri"/>
                <a:ea typeface="Calibri"/>
                <a:cs typeface="Calibri"/>
                <a:sym typeface="Calibri"/>
              </a:rPr>
              <a:t> Manager      Student        Driver</a:t>
            </a:r>
            <a:endParaRPr/>
          </a:p>
        </p:txBody>
      </p:sp>
      <p:pic>
        <p:nvPicPr>
          <p:cNvPr id="123" name="Google Shape;123;p2"/>
          <p:cNvPicPr preferRelativeResize="0"/>
          <p:nvPr/>
        </p:nvPicPr>
        <p:blipFill rotWithShape="1">
          <a:blip r:embed="rId18">
            <a:alphaModFix/>
          </a:blip>
          <a:srcRect b="0" l="0" r="0" t="0"/>
          <a:stretch/>
        </p:blipFill>
        <p:spPr>
          <a:xfrm>
            <a:off x="37957258" y="495075"/>
            <a:ext cx="5393055" cy="570843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0x01010037E7301D437BC84ABA3AB05C36B2EC28</vt:lpwstr>
  </property>
</Properties>
</file>